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del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Freeform: Shape 9"/>
          <p:cNvSpPr/>
          <p:nvPr/>
        </p:nvSpPr>
        <p:spPr>
          <a:xfrm>
            <a:off x="835817" y="0"/>
            <a:ext cx="7472365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60" y="0"/>
                </a:moveTo>
                <a:lnTo>
                  <a:pt x="18140" y="0"/>
                </a:lnTo>
                <a:lnTo>
                  <a:pt x="18437" y="410"/>
                </a:lnTo>
                <a:cubicBezTo>
                  <a:pt x="20391" y="3250"/>
                  <a:pt x="21600" y="7172"/>
                  <a:pt x="21600" y="11505"/>
                </a:cubicBezTo>
                <a:cubicBezTo>
                  <a:pt x="21600" y="15296"/>
                  <a:pt x="20674" y="18773"/>
                  <a:pt x="19134" y="21485"/>
                </a:cubicBezTo>
                <a:lnTo>
                  <a:pt x="19065" y="21600"/>
                </a:lnTo>
                <a:lnTo>
                  <a:pt x="2535" y="21600"/>
                </a:lnTo>
                <a:lnTo>
                  <a:pt x="2466" y="21485"/>
                </a:lnTo>
                <a:cubicBezTo>
                  <a:pt x="926" y="18773"/>
                  <a:pt x="0" y="15296"/>
                  <a:pt x="0" y="11505"/>
                </a:cubicBezTo>
                <a:cubicBezTo>
                  <a:pt x="0" y="7172"/>
                  <a:pt x="1209" y="3250"/>
                  <a:pt x="3163" y="41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EFEFEF"/>
            </a:solidFill>
          </a:ln>
          <a:effectLst>
            <a:outerShdw blurRad="139700" rotWithShape="0">
              <a:srgbClr val="D9D9D9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Freeform: Shape 11"/>
          <p:cNvSpPr/>
          <p:nvPr/>
        </p:nvSpPr>
        <p:spPr>
          <a:xfrm>
            <a:off x="841247" y="0"/>
            <a:ext cx="7461506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60" y="0"/>
                </a:moveTo>
                <a:lnTo>
                  <a:pt x="18140" y="0"/>
                </a:lnTo>
                <a:lnTo>
                  <a:pt x="18437" y="410"/>
                </a:lnTo>
                <a:cubicBezTo>
                  <a:pt x="20391" y="3250"/>
                  <a:pt x="21600" y="7172"/>
                  <a:pt x="21600" y="11505"/>
                </a:cubicBezTo>
                <a:cubicBezTo>
                  <a:pt x="21600" y="15296"/>
                  <a:pt x="20674" y="18773"/>
                  <a:pt x="19134" y="21485"/>
                </a:cubicBezTo>
                <a:lnTo>
                  <a:pt x="19065" y="21600"/>
                </a:lnTo>
                <a:lnTo>
                  <a:pt x="2535" y="21600"/>
                </a:lnTo>
                <a:lnTo>
                  <a:pt x="2466" y="21485"/>
                </a:lnTo>
                <a:cubicBezTo>
                  <a:pt x="926" y="18773"/>
                  <a:pt x="0" y="15296"/>
                  <a:pt x="0" y="11505"/>
                </a:cubicBezTo>
                <a:cubicBezTo>
                  <a:pt x="0" y="7172"/>
                  <a:pt x="1209" y="3250"/>
                  <a:pt x="3163" y="41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7" name="Title 1"/>
          <p:cNvSpPr txBox="1">
            <a:spLocks noGrp="1"/>
          </p:cNvSpPr>
          <p:nvPr>
            <p:ph type="ctrTitle"/>
          </p:nvPr>
        </p:nvSpPr>
        <p:spPr>
          <a:xfrm>
            <a:off x="1143002" y="1956451"/>
            <a:ext cx="6858001" cy="2764029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</a:lvl1pPr>
          </a:lstStyle>
          <a:p>
            <a:r>
              <a:t>Fostering Multimodal Digital Literacy for Inclusive and Intercultural Learning</a:t>
            </a:r>
          </a:p>
        </p:txBody>
      </p:sp>
      <p:sp>
        <p:nvSpPr>
          <p:cNvPr id="98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1475183" y="5645150"/>
            <a:ext cx="6193634" cy="631825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500"/>
              </a:spcBef>
              <a:defRPr sz="2400"/>
            </a:lvl1pPr>
          </a:lstStyle>
          <a:p>
            <a:r>
              <a:t>Georgia Agalianou</a:t>
            </a:r>
          </a:p>
        </p:txBody>
      </p:sp>
      <p:sp>
        <p:nvSpPr>
          <p:cNvPr id="99" name="Rectangle 13"/>
          <p:cNvSpPr/>
          <p:nvPr/>
        </p:nvSpPr>
        <p:spPr>
          <a:xfrm>
            <a:off x="2788920" y="5524786"/>
            <a:ext cx="3566160" cy="27433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10" presetClass="entr" fill="hold" grpId="2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2" nodeType="with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1" animBg="1" advAuto="0"/>
      <p:bldP spid="98" grpId="2" build="p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t>Methodology, Hypotheses and Planning</a:t>
            </a:r>
          </a:p>
        </p:txBody>
      </p:sp>
      <p:grpSp>
        <p:nvGrpSpPr>
          <p:cNvPr id="220" name="Content Placeholder 2"/>
          <p:cNvGrpSpPr/>
          <p:nvPr/>
        </p:nvGrpSpPr>
        <p:grpSpPr>
          <a:xfrm>
            <a:off x="457200" y="1949072"/>
            <a:ext cx="8229600" cy="3794204"/>
            <a:chOff x="0" y="0"/>
            <a:chExt cx="8229600" cy="3794203"/>
          </a:xfrm>
        </p:grpSpPr>
        <p:grpSp>
          <p:nvGrpSpPr>
            <p:cNvPr id="209" name="Agrupar"/>
            <p:cNvGrpSpPr/>
            <p:nvPr/>
          </p:nvGrpSpPr>
          <p:grpSpPr>
            <a:xfrm>
              <a:off x="0" y="0"/>
              <a:ext cx="8229600" cy="695566"/>
              <a:chOff x="0" y="0"/>
              <a:chExt cx="8229600" cy="695565"/>
            </a:xfrm>
          </p:grpSpPr>
          <p:sp>
            <p:nvSpPr>
              <p:cNvPr id="207" name="Rectángulo redondeado"/>
              <p:cNvSpPr/>
              <p:nvPr/>
            </p:nvSpPr>
            <p:spPr>
              <a:xfrm>
                <a:off x="0" y="0"/>
                <a:ext cx="8229600" cy="695566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8" name="Methodology: Mixed methods."/>
              <p:cNvSpPr txBox="1"/>
              <p:nvPr/>
            </p:nvSpPr>
            <p:spPr>
              <a:xfrm>
                <a:off x="33955" y="55684"/>
                <a:ext cx="8161691" cy="5841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Methodology: Mixed methods.</a:t>
                </a:r>
              </a:p>
            </p:txBody>
          </p:sp>
        </p:grpSp>
        <p:grpSp>
          <p:nvGrpSpPr>
            <p:cNvPr id="212" name="Agrupar"/>
            <p:cNvGrpSpPr/>
            <p:nvPr/>
          </p:nvGrpSpPr>
          <p:grpSpPr>
            <a:xfrm>
              <a:off x="0" y="779085"/>
              <a:ext cx="8229600" cy="695566"/>
              <a:chOff x="0" y="0"/>
              <a:chExt cx="8229600" cy="695565"/>
            </a:xfrm>
          </p:grpSpPr>
          <p:sp>
            <p:nvSpPr>
              <p:cNvPr id="210" name="Rectángulo redondeado"/>
              <p:cNvSpPr/>
              <p:nvPr/>
            </p:nvSpPr>
            <p:spPr>
              <a:xfrm>
                <a:off x="0" y="0"/>
                <a:ext cx="8229600" cy="695566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1" name="Participants: Students &amp; teachers in hybrid settings."/>
              <p:cNvSpPr txBox="1"/>
              <p:nvPr/>
            </p:nvSpPr>
            <p:spPr>
              <a:xfrm>
                <a:off x="33955" y="55684"/>
                <a:ext cx="8161691" cy="58419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Participants: Students &amp; teachers in hybrid settings.</a:t>
                </a:r>
              </a:p>
            </p:txBody>
          </p:sp>
        </p:grpSp>
        <p:grpSp>
          <p:nvGrpSpPr>
            <p:cNvPr id="215" name="Agrupar"/>
            <p:cNvGrpSpPr/>
            <p:nvPr/>
          </p:nvGrpSpPr>
          <p:grpSpPr>
            <a:xfrm>
              <a:off x="0" y="1558169"/>
              <a:ext cx="8229600" cy="695566"/>
              <a:chOff x="0" y="0"/>
              <a:chExt cx="8229600" cy="695565"/>
            </a:xfrm>
          </p:grpSpPr>
          <p:sp>
            <p:nvSpPr>
              <p:cNvPr id="213" name="Rectángulo redondeado"/>
              <p:cNvSpPr/>
              <p:nvPr/>
            </p:nvSpPr>
            <p:spPr>
              <a:xfrm>
                <a:off x="0" y="0"/>
                <a:ext cx="8229600" cy="695566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4" name="Tools: Surveys, interviews, content analysis."/>
              <p:cNvSpPr txBox="1"/>
              <p:nvPr/>
            </p:nvSpPr>
            <p:spPr>
              <a:xfrm>
                <a:off x="33955" y="55685"/>
                <a:ext cx="8161691" cy="5841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Tools: Surveys, interviews, content analysis.</a:t>
                </a:r>
              </a:p>
            </p:txBody>
          </p:sp>
        </p:grpSp>
        <p:grpSp>
          <p:nvGrpSpPr>
            <p:cNvPr id="218" name="Agrupar"/>
            <p:cNvGrpSpPr/>
            <p:nvPr/>
          </p:nvGrpSpPr>
          <p:grpSpPr>
            <a:xfrm>
              <a:off x="0" y="2337255"/>
              <a:ext cx="8229600" cy="695566"/>
              <a:chOff x="0" y="0"/>
              <a:chExt cx="8229600" cy="695565"/>
            </a:xfrm>
          </p:grpSpPr>
          <p:sp>
            <p:nvSpPr>
              <p:cNvPr id="216" name="Rectángulo redondeado"/>
              <p:cNvSpPr/>
              <p:nvPr/>
            </p:nvSpPr>
            <p:spPr>
              <a:xfrm>
                <a:off x="0" y="0"/>
                <a:ext cx="8229600" cy="695566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7" name="Hypotheses:"/>
              <p:cNvSpPr txBox="1"/>
              <p:nvPr/>
            </p:nvSpPr>
            <p:spPr>
              <a:xfrm>
                <a:off x="33955" y="55685"/>
                <a:ext cx="8161691" cy="5841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Hypotheses:</a:t>
                </a:r>
              </a:p>
            </p:txBody>
          </p:sp>
        </p:grpSp>
        <p:sp>
          <p:nvSpPr>
            <p:cNvPr id="219" name="H1: Multimodal strategies boost perceived inclusion.…"/>
            <p:cNvSpPr txBox="1"/>
            <p:nvPr/>
          </p:nvSpPr>
          <p:spPr>
            <a:xfrm>
              <a:off x="224460" y="3032820"/>
              <a:ext cx="7835722" cy="761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830" tIns="36830" rIns="36830" bIns="36830" numCol="1" anchor="t">
              <a:spAutoFit/>
            </a:bodyPr>
            <a:lstStyle/>
            <a:p>
              <a:pPr marL="228600" lvl="1" indent="-228600" defTabSz="1022350">
                <a:lnSpc>
                  <a:spcPct val="90000"/>
                </a:lnSpc>
                <a:spcBef>
                  <a:spcPts val="500"/>
                </a:spcBef>
                <a:buSzPct val="100000"/>
                <a:buFont typeface="Arial"/>
                <a:buChar char="•"/>
                <a:defRPr sz="2300"/>
              </a:pPr>
              <a:r>
                <a:t>H1: Multimodal strategies boost perceived inclusion.</a:t>
              </a:r>
              <a:endParaRPr sz="2800"/>
            </a:p>
            <a:p>
              <a:pPr marL="228600" lvl="1" indent="-228600" defTabSz="1022350">
                <a:lnSpc>
                  <a:spcPct val="90000"/>
                </a:lnSpc>
                <a:spcBef>
                  <a:spcPts val="500"/>
                </a:spcBef>
                <a:buSzPct val="100000"/>
                <a:buFont typeface="Arial"/>
                <a:buChar char="•"/>
                <a:defRPr sz="2300"/>
              </a:pPr>
              <a:r>
                <a:t>H2: Digital transformation fosters intercultural engagement.</a:t>
              </a:r>
            </a:p>
          </p:txBody>
        </p: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3" name="Τίτλος 1"/>
          <p:cNvSpPr txBox="1">
            <a:spLocks noGrp="1"/>
          </p:cNvSpPr>
          <p:nvPr>
            <p:ph type="title"/>
          </p:nvPr>
        </p:nvSpPr>
        <p:spPr>
          <a:xfrm>
            <a:off x="628650" y="459863"/>
            <a:ext cx="7886700" cy="10045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Planning</a:t>
            </a:r>
          </a:p>
        </p:txBody>
      </p:sp>
      <p:sp>
        <p:nvSpPr>
          <p:cNvPr id="224" name="Rectangle: Rounded Corners 10"/>
          <p:cNvSpPr/>
          <p:nvPr/>
        </p:nvSpPr>
        <p:spPr>
          <a:xfrm>
            <a:off x="434622" y="1587970"/>
            <a:ext cx="8274757" cy="4768380"/>
          </a:xfrm>
          <a:prstGeom prst="roundRect">
            <a:avLst>
              <a:gd name="adj" fmla="val 3174"/>
            </a:avLst>
          </a:prstGeom>
          <a:solidFill>
            <a:srgbClr val="FFFFFF">
              <a:alpha val="9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34" name="Θέση περιεχομένου 2"/>
          <p:cNvGrpSpPr/>
          <p:nvPr/>
        </p:nvGrpSpPr>
        <p:grpSpPr>
          <a:xfrm>
            <a:off x="709030" y="2694080"/>
            <a:ext cx="7725938" cy="2520323"/>
            <a:chOff x="0" y="0"/>
            <a:chExt cx="7725936" cy="2520322"/>
          </a:xfrm>
        </p:grpSpPr>
        <p:sp>
          <p:nvSpPr>
            <p:cNvPr id="225" name="Círculo"/>
            <p:cNvSpPr/>
            <p:nvPr/>
          </p:nvSpPr>
          <p:spPr>
            <a:xfrm>
              <a:off x="449717" y="0"/>
              <a:ext cx="1406813" cy="1406812"/>
            </a:xfrm>
            <a:prstGeom prst="ellipse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26" name="Cuadrado"/>
            <p:cNvSpPr/>
            <p:nvPr/>
          </p:nvSpPr>
          <p:spPr>
            <a:xfrm>
              <a:off x="749531" y="299811"/>
              <a:ext cx="807188" cy="807188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27" name="Year 1: Literature review, ethics approval, pilot tools."/>
            <p:cNvSpPr txBox="1"/>
            <p:nvPr/>
          </p:nvSpPr>
          <p:spPr>
            <a:xfrm>
              <a:off x="0" y="1844999"/>
              <a:ext cx="2306250" cy="6753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 defTabSz="711200">
                <a:lnSpc>
                  <a:spcPct val="90000"/>
                </a:lnSpc>
                <a:spcBef>
                  <a:spcPts val="600"/>
                </a:spcBef>
                <a:defRPr sz="1600" cap="all"/>
              </a:lvl1pPr>
            </a:lstStyle>
            <a:p>
              <a:r>
                <a:t>Year 1: Literature review, ethics approval, pilot tools.</a:t>
              </a:r>
            </a:p>
          </p:txBody>
        </p:sp>
        <p:sp>
          <p:nvSpPr>
            <p:cNvPr id="228" name="Círculo"/>
            <p:cNvSpPr/>
            <p:nvPr/>
          </p:nvSpPr>
          <p:spPr>
            <a:xfrm>
              <a:off x="3159561" y="0"/>
              <a:ext cx="1406813" cy="1406812"/>
            </a:xfrm>
            <a:prstGeom prst="ellipse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29" name="Cuadrado"/>
            <p:cNvSpPr/>
            <p:nvPr/>
          </p:nvSpPr>
          <p:spPr>
            <a:xfrm>
              <a:off x="3459374" y="299811"/>
              <a:ext cx="807188" cy="807188"/>
            </a:xfrm>
            <a:prstGeom prst="rect">
              <a:avLst/>
            </a:prstGeom>
            <a:blipFill rotWithShape="1">
              <a:blip r:embed="rId3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30" name="Year 2: Data collection, data analysis, framework design."/>
            <p:cNvSpPr txBox="1"/>
            <p:nvPr/>
          </p:nvSpPr>
          <p:spPr>
            <a:xfrm>
              <a:off x="2709843" y="1844999"/>
              <a:ext cx="2306251" cy="6753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 defTabSz="711200">
                <a:lnSpc>
                  <a:spcPct val="90000"/>
                </a:lnSpc>
                <a:spcBef>
                  <a:spcPts val="600"/>
                </a:spcBef>
                <a:defRPr sz="1600" cap="all"/>
              </a:lvl1pPr>
            </a:lstStyle>
            <a:p>
              <a:r>
                <a:t>Year 2: Data collection, data analysis, framework design.</a:t>
              </a:r>
            </a:p>
          </p:txBody>
        </p:sp>
        <p:sp>
          <p:nvSpPr>
            <p:cNvPr id="231" name="Círculo"/>
            <p:cNvSpPr/>
            <p:nvPr/>
          </p:nvSpPr>
          <p:spPr>
            <a:xfrm>
              <a:off x="5869405" y="0"/>
              <a:ext cx="1406813" cy="1406812"/>
            </a:xfrm>
            <a:prstGeom prst="ellipse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32" name="Cuadrado"/>
            <p:cNvSpPr/>
            <p:nvPr/>
          </p:nvSpPr>
          <p:spPr>
            <a:xfrm>
              <a:off x="6169218" y="299811"/>
              <a:ext cx="807188" cy="807188"/>
            </a:xfrm>
            <a:prstGeom prst="rect">
              <a:avLst/>
            </a:prstGeom>
            <a:blipFill rotWithShape="1">
              <a:blip r:embed="rId4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33" name="Year 3: Dissemination and final thesis writing."/>
            <p:cNvSpPr txBox="1"/>
            <p:nvPr/>
          </p:nvSpPr>
          <p:spPr>
            <a:xfrm>
              <a:off x="5419687" y="1844999"/>
              <a:ext cx="2306250" cy="6753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 defTabSz="711200">
                <a:lnSpc>
                  <a:spcPct val="90000"/>
                </a:lnSpc>
                <a:spcBef>
                  <a:spcPts val="600"/>
                </a:spcBef>
                <a:defRPr sz="1600" cap="all"/>
              </a:lvl1pPr>
            </a:lstStyle>
            <a:p>
              <a:r>
                <a:t>Year 3: Dissemination and final thesis writing. </a:t>
              </a:r>
            </a:p>
          </p:txBody>
        </p: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Rectangle 7"/>
          <p:cNvSpPr/>
          <p:nvPr/>
        </p:nvSpPr>
        <p:spPr>
          <a:xfrm>
            <a:off x="2285" y="0"/>
            <a:ext cx="9141716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7" name="Freeform: Shape 9"/>
          <p:cNvSpPr/>
          <p:nvPr/>
        </p:nvSpPr>
        <p:spPr>
          <a:xfrm>
            <a:off x="0" y="0"/>
            <a:ext cx="3125454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1712" y="0"/>
                </a:lnTo>
                <a:lnTo>
                  <a:pt x="12377" y="259"/>
                </a:lnTo>
                <a:cubicBezTo>
                  <a:pt x="17941" y="2543"/>
                  <a:pt x="21600" y="6412"/>
                  <a:pt x="21600" y="10800"/>
                </a:cubicBezTo>
                <a:cubicBezTo>
                  <a:pt x="21600" y="15188"/>
                  <a:pt x="17941" y="19057"/>
                  <a:pt x="12377" y="21341"/>
                </a:cubicBezTo>
                <a:lnTo>
                  <a:pt x="11712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8" name="Title 1"/>
          <p:cNvSpPr txBox="1">
            <a:spLocks noGrp="1"/>
          </p:cNvSpPr>
          <p:nvPr>
            <p:ph type="title"/>
          </p:nvPr>
        </p:nvSpPr>
        <p:spPr>
          <a:xfrm>
            <a:off x="515125" y="1153572"/>
            <a:ext cx="2400301" cy="4461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Expected Impact</a:t>
            </a:r>
          </a:p>
        </p:txBody>
      </p:sp>
      <p:sp>
        <p:nvSpPr>
          <p:cNvPr id="239" name="Arc 11"/>
          <p:cNvSpPr/>
          <p:nvPr/>
        </p:nvSpPr>
        <p:spPr>
          <a:xfrm flipV="1">
            <a:off x="7194088" y="4497194"/>
            <a:ext cx="1531289" cy="2041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9671"/>
                  <a:pt x="21600" y="21600"/>
                </a:cubicBezTo>
              </a:path>
            </a:pathLst>
          </a:custGeom>
          <a:ln w="127000" cap="rnd">
            <a:solidFill>
              <a:schemeClr val="accent4"/>
            </a:solidFill>
            <a:prstDash val="dash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4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335480" y="591343"/>
            <a:ext cx="5179869" cy="5585621"/>
          </a:xfrm>
          <a:prstGeom prst="rect">
            <a:avLst/>
          </a:prstGeom>
        </p:spPr>
        <p:txBody>
          <a:bodyPr anchor="ctr"/>
          <a:lstStyle/>
          <a:p>
            <a:r>
              <a:t>Framework for inclusive digital pedagogy.</a:t>
            </a:r>
          </a:p>
          <a:p>
            <a:r>
              <a:t>Policy recommendations on digital equity.</a:t>
            </a:r>
          </a:p>
          <a:p>
            <a:r>
              <a:t>Contribution to intercultural education through tech.</a:t>
            </a:r>
          </a:p>
          <a:p>
            <a:r>
              <a:t>New tools for assessing inclusion in hybrid environments.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3" name="Freeform: Shape 8"/>
          <p:cNvSpPr/>
          <p:nvPr/>
        </p:nvSpPr>
        <p:spPr>
          <a:xfrm>
            <a:off x="835817" y="0"/>
            <a:ext cx="7472365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60" y="0"/>
                </a:moveTo>
                <a:lnTo>
                  <a:pt x="18140" y="0"/>
                </a:lnTo>
                <a:lnTo>
                  <a:pt x="18437" y="410"/>
                </a:lnTo>
                <a:cubicBezTo>
                  <a:pt x="20391" y="3250"/>
                  <a:pt x="21600" y="7172"/>
                  <a:pt x="21600" y="11505"/>
                </a:cubicBezTo>
                <a:cubicBezTo>
                  <a:pt x="21600" y="15296"/>
                  <a:pt x="20674" y="18773"/>
                  <a:pt x="19134" y="21485"/>
                </a:cubicBezTo>
                <a:lnTo>
                  <a:pt x="19065" y="21600"/>
                </a:lnTo>
                <a:lnTo>
                  <a:pt x="2535" y="21600"/>
                </a:lnTo>
                <a:lnTo>
                  <a:pt x="2466" y="21485"/>
                </a:lnTo>
                <a:cubicBezTo>
                  <a:pt x="926" y="18773"/>
                  <a:pt x="0" y="15296"/>
                  <a:pt x="0" y="11505"/>
                </a:cubicBezTo>
                <a:cubicBezTo>
                  <a:pt x="0" y="7172"/>
                  <a:pt x="1209" y="3250"/>
                  <a:pt x="3163" y="41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EFEFEF"/>
            </a:solidFill>
          </a:ln>
          <a:effectLst>
            <a:outerShdw blurRad="139700" rotWithShape="0">
              <a:srgbClr val="D9D9D9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4" name="Freeform: Shape 10"/>
          <p:cNvSpPr/>
          <p:nvPr/>
        </p:nvSpPr>
        <p:spPr>
          <a:xfrm>
            <a:off x="841247" y="0"/>
            <a:ext cx="7461506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60" y="0"/>
                </a:moveTo>
                <a:lnTo>
                  <a:pt x="18140" y="0"/>
                </a:lnTo>
                <a:lnTo>
                  <a:pt x="18437" y="410"/>
                </a:lnTo>
                <a:cubicBezTo>
                  <a:pt x="20391" y="3250"/>
                  <a:pt x="21600" y="7172"/>
                  <a:pt x="21600" y="11505"/>
                </a:cubicBezTo>
                <a:cubicBezTo>
                  <a:pt x="21600" y="15296"/>
                  <a:pt x="20674" y="18773"/>
                  <a:pt x="19134" y="21485"/>
                </a:cubicBezTo>
                <a:lnTo>
                  <a:pt x="19065" y="21600"/>
                </a:lnTo>
                <a:lnTo>
                  <a:pt x="2535" y="21600"/>
                </a:lnTo>
                <a:lnTo>
                  <a:pt x="2466" y="21485"/>
                </a:lnTo>
                <a:cubicBezTo>
                  <a:pt x="926" y="18773"/>
                  <a:pt x="0" y="15296"/>
                  <a:pt x="0" y="11505"/>
                </a:cubicBezTo>
                <a:cubicBezTo>
                  <a:pt x="0" y="7172"/>
                  <a:pt x="1209" y="3250"/>
                  <a:pt x="3163" y="41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5" name="Τίτλος 1"/>
          <p:cNvSpPr txBox="1">
            <a:spLocks noGrp="1"/>
          </p:cNvSpPr>
          <p:nvPr>
            <p:ph type="title"/>
          </p:nvPr>
        </p:nvSpPr>
        <p:spPr>
          <a:xfrm>
            <a:off x="1143002" y="1999614"/>
            <a:ext cx="6858001" cy="2764029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90000"/>
              </a:lnSpc>
              <a:defRPr sz="6300"/>
            </a:lvl1pPr>
          </a:lstStyle>
          <a:p>
            <a:r>
              <a:t>Thank you!</a:t>
            </a:r>
          </a:p>
        </p:txBody>
      </p:sp>
      <p:sp>
        <p:nvSpPr>
          <p:cNvPr id="246" name="Rectangle 12"/>
          <p:cNvSpPr/>
          <p:nvPr/>
        </p:nvSpPr>
        <p:spPr>
          <a:xfrm>
            <a:off x="2788920" y="5524786"/>
            <a:ext cx="3566160" cy="27433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Τίτλος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Personal Information</a:t>
            </a:r>
          </a:p>
        </p:txBody>
      </p:sp>
      <p:grpSp>
        <p:nvGrpSpPr>
          <p:cNvPr id="111" name="Θέση περιεχομένου 2"/>
          <p:cNvGrpSpPr/>
          <p:nvPr/>
        </p:nvGrpSpPr>
        <p:grpSpPr>
          <a:xfrm>
            <a:off x="457200" y="1609446"/>
            <a:ext cx="8229600" cy="4507470"/>
            <a:chOff x="0" y="0"/>
            <a:chExt cx="8229600" cy="4507470"/>
          </a:xfrm>
        </p:grpSpPr>
        <p:grpSp>
          <p:nvGrpSpPr>
            <p:cNvPr id="104" name="Agrupar"/>
            <p:cNvGrpSpPr/>
            <p:nvPr/>
          </p:nvGrpSpPr>
          <p:grpSpPr>
            <a:xfrm>
              <a:off x="0" y="0"/>
              <a:ext cx="8229600" cy="1391131"/>
              <a:chOff x="0" y="0"/>
              <a:chExt cx="8229600" cy="1391130"/>
            </a:xfrm>
          </p:grpSpPr>
          <p:sp>
            <p:nvSpPr>
              <p:cNvPr id="102" name="Rectángulo redondeado"/>
              <p:cNvSpPr/>
              <p:nvPr/>
            </p:nvSpPr>
            <p:spPr>
              <a:xfrm>
                <a:off x="0" y="0"/>
                <a:ext cx="8229600" cy="139113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25781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" name="Born in 19 January 1995"/>
              <p:cNvSpPr txBox="1"/>
              <p:nvPr/>
            </p:nvSpPr>
            <p:spPr>
              <a:xfrm>
                <a:off x="67909" y="98669"/>
                <a:ext cx="8093782" cy="119379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0979" tIns="220979" rIns="220979" bIns="220979" numCol="1" anchor="ctr">
                <a:spAutoFit/>
              </a:bodyPr>
              <a:lstStyle>
                <a:lvl1pPr defTabSz="2578100">
                  <a:lnSpc>
                    <a:spcPct val="90000"/>
                  </a:lnSpc>
                  <a:spcBef>
                    <a:spcPts val="2400"/>
                  </a:spcBef>
                  <a:defRPr sz="5800">
                    <a:solidFill>
                      <a:srgbClr val="FFFFFF"/>
                    </a:solidFill>
                  </a:defRPr>
                </a:lvl1pPr>
              </a:lstStyle>
              <a:p>
                <a:r>
                  <a:t>Born in 19 January 1995</a:t>
                </a:r>
              </a:p>
            </p:txBody>
          </p:sp>
        </p:grpSp>
        <p:grpSp>
          <p:nvGrpSpPr>
            <p:cNvPr id="107" name="Agrupar"/>
            <p:cNvGrpSpPr/>
            <p:nvPr/>
          </p:nvGrpSpPr>
          <p:grpSpPr>
            <a:xfrm>
              <a:off x="0" y="1558169"/>
              <a:ext cx="8229600" cy="1391131"/>
              <a:chOff x="0" y="0"/>
              <a:chExt cx="8229600" cy="1391130"/>
            </a:xfrm>
          </p:grpSpPr>
          <p:sp>
            <p:nvSpPr>
              <p:cNvPr id="105" name="Rectángulo redondeado"/>
              <p:cNvSpPr/>
              <p:nvPr/>
            </p:nvSpPr>
            <p:spPr>
              <a:xfrm>
                <a:off x="0" y="0"/>
                <a:ext cx="8229600" cy="139113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25781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" name="School Psychologist"/>
              <p:cNvSpPr txBox="1"/>
              <p:nvPr/>
            </p:nvSpPr>
            <p:spPr>
              <a:xfrm>
                <a:off x="67909" y="98670"/>
                <a:ext cx="8093782" cy="1193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0979" tIns="220979" rIns="220979" bIns="220979" numCol="1" anchor="ctr">
                <a:spAutoFit/>
              </a:bodyPr>
              <a:lstStyle>
                <a:lvl1pPr defTabSz="2578100">
                  <a:lnSpc>
                    <a:spcPct val="90000"/>
                  </a:lnSpc>
                  <a:spcBef>
                    <a:spcPts val="2400"/>
                  </a:spcBef>
                  <a:defRPr sz="5800">
                    <a:solidFill>
                      <a:srgbClr val="FFFFFF"/>
                    </a:solidFill>
                  </a:defRPr>
                </a:lvl1pPr>
              </a:lstStyle>
              <a:p>
                <a:r>
                  <a:t>School Psychologist</a:t>
                </a:r>
              </a:p>
            </p:txBody>
          </p:sp>
        </p:grpSp>
        <p:grpSp>
          <p:nvGrpSpPr>
            <p:cNvPr id="110" name="Agrupar"/>
            <p:cNvGrpSpPr/>
            <p:nvPr/>
          </p:nvGrpSpPr>
          <p:grpSpPr>
            <a:xfrm>
              <a:off x="0" y="3116340"/>
              <a:ext cx="8229600" cy="1391131"/>
              <a:chOff x="0" y="0"/>
              <a:chExt cx="8229600" cy="1391130"/>
            </a:xfrm>
          </p:grpSpPr>
          <p:sp>
            <p:nvSpPr>
              <p:cNvPr id="108" name="Rectángulo redondeado"/>
              <p:cNvSpPr/>
              <p:nvPr/>
            </p:nvSpPr>
            <p:spPr>
              <a:xfrm>
                <a:off x="0" y="0"/>
                <a:ext cx="8229600" cy="139113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25781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" name="Live in Athens, Greece"/>
              <p:cNvSpPr txBox="1"/>
              <p:nvPr/>
            </p:nvSpPr>
            <p:spPr>
              <a:xfrm>
                <a:off x="67909" y="98670"/>
                <a:ext cx="8093782" cy="1193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0979" tIns="220979" rIns="220979" bIns="220979" numCol="1" anchor="ctr">
                <a:spAutoFit/>
              </a:bodyPr>
              <a:lstStyle>
                <a:lvl1pPr defTabSz="2578100">
                  <a:lnSpc>
                    <a:spcPct val="90000"/>
                  </a:lnSpc>
                  <a:spcBef>
                    <a:spcPts val="2400"/>
                  </a:spcBef>
                  <a:defRPr sz="5800">
                    <a:solidFill>
                      <a:srgbClr val="FFFFFF"/>
                    </a:solidFill>
                  </a:defRPr>
                </a:lvl1pPr>
              </a:lstStyle>
              <a:p>
                <a:r>
                  <a:t>Live in Athens, Greece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Education</a:t>
            </a:r>
          </a:p>
        </p:txBody>
      </p:sp>
      <p:grpSp>
        <p:nvGrpSpPr>
          <p:cNvPr id="120" name="Content Placeholder 2"/>
          <p:cNvGrpSpPr/>
          <p:nvPr/>
        </p:nvGrpSpPr>
        <p:grpSpPr>
          <a:xfrm>
            <a:off x="457200" y="1602408"/>
            <a:ext cx="8229600" cy="4147778"/>
            <a:chOff x="0" y="0"/>
            <a:chExt cx="8229600" cy="4147776"/>
          </a:xfrm>
        </p:grpSpPr>
        <p:sp>
          <p:nvSpPr>
            <p:cNvPr id="114" name="Línea"/>
            <p:cNvSpPr/>
            <p:nvPr/>
          </p:nvSpPr>
          <p:spPr>
            <a:xfrm>
              <a:off x="0" y="0"/>
              <a:ext cx="8229600" cy="0"/>
            </a:xfrm>
            <a:prstGeom prst="line">
              <a:avLst/>
            </a:prstGeom>
            <a:solidFill>
              <a:schemeClr val="accent1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5" name="BSc in Psychology, National and Kapodistrian University of Athens (2013–2017)"/>
            <p:cNvSpPr txBox="1"/>
            <p:nvPr/>
          </p:nvSpPr>
          <p:spPr>
            <a:xfrm>
              <a:off x="0" y="0"/>
              <a:ext cx="8229600" cy="11334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25729" tIns="125729" rIns="125729" bIns="125729" numCol="1" anchor="t">
              <a:spAutoFit/>
            </a:bodyPr>
            <a:lstStyle>
              <a:lvl1pPr defTabSz="1466850">
                <a:lnSpc>
                  <a:spcPct val="90000"/>
                </a:lnSpc>
                <a:spcBef>
                  <a:spcPts val="1300"/>
                </a:spcBef>
                <a:defRPr sz="3300"/>
              </a:lvl1pPr>
            </a:lstStyle>
            <a:p>
              <a:r>
                <a:t>BSc in Psychology, National and Kapodistrian University of Athens (2013–2017)</a:t>
              </a:r>
            </a:p>
          </p:txBody>
        </p:sp>
        <p:sp>
          <p:nvSpPr>
            <p:cNvPr id="116" name="Línea"/>
            <p:cNvSpPr/>
            <p:nvPr/>
          </p:nvSpPr>
          <p:spPr>
            <a:xfrm>
              <a:off x="0" y="1507181"/>
              <a:ext cx="8229600" cy="1"/>
            </a:xfrm>
            <a:prstGeom prst="line">
              <a:avLst/>
            </a:prstGeom>
            <a:solidFill>
              <a:schemeClr val="accent1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MSc in School Psychology, National and Kapodistrian University of Athens (2018–2021)"/>
            <p:cNvSpPr txBox="1"/>
            <p:nvPr/>
          </p:nvSpPr>
          <p:spPr>
            <a:xfrm>
              <a:off x="0" y="1507181"/>
              <a:ext cx="8229600" cy="11334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25729" tIns="125729" rIns="125729" bIns="125729" numCol="1" anchor="t">
              <a:spAutoFit/>
            </a:bodyPr>
            <a:lstStyle>
              <a:lvl1pPr defTabSz="1466850">
                <a:lnSpc>
                  <a:spcPct val="90000"/>
                </a:lnSpc>
                <a:spcBef>
                  <a:spcPts val="1300"/>
                </a:spcBef>
                <a:defRPr sz="3300"/>
              </a:lvl1pPr>
            </a:lstStyle>
            <a:p>
              <a:r>
                <a:t>MSc in School Psychology, National and Kapodistrian University of Athens (2018–2021)</a:t>
              </a:r>
            </a:p>
          </p:txBody>
        </p:sp>
        <p:sp>
          <p:nvSpPr>
            <p:cNvPr id="118" name="Línea"/>
            <p:cNvSpPr/>
            <p:nvPr/>
          </p:nvSpPr>
          <p:spPr>
            <a:xfrm>
              <a:off x="0" y="3014363"/>
              <a:ext cx="8229600" cy="1"/>
            </a:xfrm>
            <a:prstGeom prst="line">
              <a:avLst/>
            </a:prstGeom>
            <a:solidFill>
              <a:schemeClr val="accent1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Special Education Training Program, NKUA (2017–2018)"/>
            <p:cNvSpPr txBox="1"/>
            <p:nvPr/>
          </p:nvSpPr>
          <p:spPr>
            <a:xfrm>
              <a:off x="0" y="3014363"/>
              <a:ext cx="8229600" cy="11334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25729" tIns="125729" rIns="125729" bIns="125729" numCol="1" anchor="t">
              <a:spAutoFit/>
            </a:bodyPr>
            <a:lstStyle>
              <a:lvl1pPr defTabSz="1466850">
                <a:lnSpc>
                  <a:spcPct val="90000"/>
                </a:lnSpc>
                <a:spcBef>
                  <a:spcPts val="1300"/>
                </a:spcBef>
                <a:defRPr sz="3300"/>
              </a:lvl1pPr>
            </a:lstStyle>
            <a:p>
              <a:r>
                <a:t>Special Education Training Program, NKUA (2017–2018)</a:t>
              </a:r>
            </a:p>
          </p:txBody>
        </p: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Certifications &amp; Skills</a:t>
            </a:r>
          </a:p>
        </p:txBody>
      </p:sp>
      <p:grpSp>
        <p:nvGrpSpPr>
          <p:cNvPr id="139" name="Content Placeholder 2"/>
          <p:cNvGrpSpPr/>
          <p:nvPr/>
        </p:nvGrpSpPr>
        <p:grpSpPr>
          <a:xfrm>
            <a:off x="457200" y="1627581"/>
            <a:ext cx="8229600" cy="4432868"/>
            <a:chOff x="0" y="0"/>
            <a:chExt cx="8229600" cy="4432866"/>
          </a:xfrm>
        </p:grpSpPr>
        <p:grpSp>
          <p:nvGrpSpPr>
            <p:cNvPr id="125" name="Agrupar"/>
            <p:cNvGrpSpPr/>
            <p:nvPr/>
          </p:nvGrpSpPr>
          <p:grpSpPr>
            <a:xfrm>
              <a:off x="0" y="0"/>
              <a:ext cx="8229600" cy="575639"/>
              <a:chOff x="0" y="0"/>
              <a:chExt cx="8229600" cy="575638"/>
            </a:xfrm>
          </p:grpSpPr>
          <p:sp>
            <p:nvSpPr>
              <p:cNvPr id="123" name="Rectángulo redondeado"/>
              <p:cNvSpPr/>
              <p:nvPr/>
            </p:nvSpPr>
            <p:spPr>
              <a:xfrm>
                <a:off x="0" y="0"/>
                <a:ext cx="8229600" cy="57563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4" name="Pedagogical Adequacy (2021)"/>
              <p:cNvSpPr txBox="1"/>
              <p:nvPr/>
            </p:nvSpPr>
            <p:spPr>
              <a:xfrm>
                <a:off x="28099" y="45864"/>
                <a:ext cx="8173402" cy="4839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defTabSz="1066800"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Pedagogical Adequacy (2021)</a:t>
                </a:r>
              </a:p>
            </p:txBody>
          </p:sp>
        </p:grpSp>
        <p:grpSp>
          <p:nvGrpSpPr>
            <p:cNvPr id="128" name="Agrupar"/>
            <p:cNvGrpSpPr/>
            <p:nvPr/>
          </p:nvGrpSpPr>
          <p:grpSpPr>
            <a:xfrm>
              <a:off x="0" y="644760"/>
              <a:ext cx="8229600" cy="575640"/>
              <a:chOff x="0" y="0"/>
              <a:chExt cx="8229600" cy="575638"/>
            </a:xfrm>
          </p:grpSpPr>
          <p:sp>
            <p:nvSpPr>
              <p:cNvPr id="126" name="Rectángulo redondeado"/>
              <p:cNvSpPr/>
              <p:nvPr/>
            </p:nvSpPr>
            <p:spPr>
              <a:xfrm>
                <a:off x="0" y="0"/>
                <a:ext cx="8229600" cy="57563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7" name="Computer Skills Certification – Unicert Primary (2018)"/>
              <p:cNvSpPr txBox="1"/>
              <p:nvPr/>
            </p:nvSpPr>
            <p:spPr>
              <a:xfrm>
                <a:off x="28099" y="45864"/>
                <a:ext cx="8173402" cy="4839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defTabSz="1066800"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Computer Skills Certification – Unicert Primary (2018)</a:t>
                </a:r>
              </a:p>
            </p:txBody>
          </p:sp>
        </p:grpSp>
        <p:grpSp>
          <p:nvGrpSpPr>
            <p:cNvPr id="131" name="Agrupar"/>
            <p:cNvGrpSpPr/>
            <p:nvPr/>
          </p:nvGrpSpPr>
          <p:grpSpPr>
            <a:xfrm>
              <a:off x="0" y="1289520"/>
              <a:ext cx="8229600" cy="575640"/>
              <a:chOff x="0" y="0"/>
              <a:chExt cx="8229600" cy="575638"/>
            </a:xfrm>
          </p:grpSpPr>
          <p:sp>
            <p:nvSpPr>
              <p:cNvPr id="129" name="Rectángulo redondeado"/>
              <p:cNvSpPr/>
              <p:nvPr/>
            </p:nvSpPr>
            <p:spPr>
              <a:xfrm>
                <a:off x="0" y="0"/>
                <a:ext cx="8229600" cy="57563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0" name="Hotel Software Certification – PYLON (2017)"/>
              <p:cNvSpPr txBox="1"/>
              <p:nvPr/>
            </p:nvSpPr>
            <p:spPr>
              <a:xfrm>
                <a:off x="28099" y="45864"/>
                <a:ext cx="8173402" cy="4839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defTabSz="1066800"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Hotel Software Certification – PYLON (2017)</a:t>
                </a:r>
              </a:p>
            </p:txBody>
          </p:sp>
        </p:grpSp>
        <p:grpSp>
          <p:nvGrpSpPr>
            <p:cNvPr id="134" name="Agrupar"/>
            <p:cNvGrpSpPr/>
            <p:nvPr/>
          </p:nvGrpSpPr>
          <p:grpSpPr>
            <a:xfrm>
              <a:off x="0" y="1934279"/>
              <a:ext cx="8229600" cy="575640"/>
              <a:chOff x="0" y="0"/>
              <a:chExt cx="8229600" cy="575638"/>
            </a:xfrm>
          </p:grpSpPr>
          <p:sp>
            <p:nvSpPr>
              <p:cNvPr id="132" name="Rectángulo redondeado"/>
              <p:cNvSpPr/>
              <p:nvPr/>
            </p:nvSpPr>
            <p:spPr>
              <a:xfrm>
                <a:off x="0" y="0"/>
                <a:ext cx="8229600" cy="57563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3" name="Driving License – Category B (2013)"/>
              <p:cNvSpPr txBox="1"/>
              <p:nvPr/>
            </p:nvSpPr>
            <p:spPr>
              <a:xfrm>
                <a:off x="28099" y="45864"/>
                <a:ext cx="8173402" cy="4839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defTabSz="1066800"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Driving License – Category B (2013)</a:t>
                </a:r>
              </a:p>
            </p:txBody>
          </p:sp>
        </p:grpSp>
        <p:grpSp>
          <p:nvGrpSpPr>
            <p:cNvPr id="137" name="Agrupar"/>
            <p:cNvGrpSpPr/>
            <p:nvPr/>
          </p:nvGrpSpPr>
          <p:grpSpPr>
            <a:xfrm>
              <a:off x="0" y="2579039"/>
              <a:ext cx="8229600" cy="575640"/>
              <a:chOff x="0" y="0"/>
              <a:chExt cx="8229600" cy="575638"/>
            </a:xfrm>
          </p:grpSpPr>
          <p:sp>
            <p:nvSpPr>
              <p:cNvPr id="135" name="Rectángulo redondeado"/>
              <p:cNvSpPr/>
              <p:nvPr/>
            </p:nvSpPr>
            <p:spPr>
              <a:xfrm>
                <a:off x="0" y="0"/>
                <a:ext cx="8229600" cy="57563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6" name="Languages:"/>
              <p:cNvSpPr txBox="1"/>
              <p:nvPr/>
            </p:nvSpPr>
            <p:spPr>
              <a:xfrm>
                <a:off x="28099" y="45864"/>
                <a:ext cx="8173402" cy="4839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defTabSz="1066800"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Languages:</a:t>
                </a:r>
              </a:p>
            </p:txBody>
          </p:sp>
        </p:grpSp>
        <p:sp>
          <p:nvSpPr>
            <p:cNvPr id="138" name="Greek: Native…"/>
            <p:cNvSpPr txBox="1"/>
            <p:nvPr/>
          </p:nvSpPr>
          <p:spPr>
            <a:xfrm>
              <a:off x="230810" y="3154679"/>
              <a:ext cx="7858583" cy="12781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0480" tIns="30480" rIns="30480" bIns="30480" numCol="1" anchor="t">
              <a:spAutoFit/>
            </a:bodyPr>
            <a:lstStyle/>
            <a:p>
              <a:pPr marL="171449" lvl="1" indent="-171449" defTabSz="844550">
                <a:lnSpc>
                  <a:spcPct val="90000"/>
                </a:lnSpc>
                <a:spcBef>
                  <a:spcPts val="400"/>
                </a:spcBef>
                <a:buSzPct val="100000"/>
                <a:buFont typeface="Arial"/>
                <a:buChar char="•"/>
                <a:defRPr sz="1900"/>
              </a:pPr>
              <a:r>
                <a:t>Greek: Native</a:t>
              </a:r>
              <a:endParaRPr sz="2800"/>
            </a:p>
            <a:p>
              <a:pPr marL="171449" lvl="1" indent="-171449" defTabSz="844550">
                <a:lnSpc>
                  <a:spcPct val="90000"/>
                </a:lnSpc>
                <a:spcBef>
                  <a:spcPts val="400"/>
                </a:spcBef>
                <a:buSzPct val="100000"/>
                <a:buFont typeface="Arial"/>
                <a:buChar char="•"/>
                <a:defRPr sz="1900"/>
              </a:pPr>
              <a:r>
                <a:t>English: C2 (Michigan Certificate)</a:t>
              </a:r>
              <a:endParaRPr sz="2800"/>
            </a:p>
            <a:p>
              <a:pPr marL="171449" lvl="1" indent="-171449" defTabSz="844550">
                <a:lnSpc>
                  <a:spcPct val="90000"/>
                </a:lnSpc>
                <a:spcBef>
                  <a:spcPts val="400"/>
                </a:spcBef>
                <a:buSzPct val="100000"/>
                <a:buFont typeface="Arial"/>
                <a:buChar char="•"/>
                <a:defRPr sz="1900"/>
              </a:pPr>
              <a:r>
                <a:t>French: C1 (State Certificate)</a:t>
              </a:r>
              <a:endParaRPr sz="2800"/>
            </a:p>
            <a:p>
              <a:pPr marL="171449" lvl="1" indent="-171449" defTabSz="844550">
                <a:lnSpc>
                  <a:spcPct val="90000"/>
                </a:lnSpc>
                <a:spcBef>
                  <a:spcPts val="400"/>
                </a:spcBef>
                <a:buSzPct val="100000"/>
                <a:buFont typeface="Arial"/>
                <a:buChar char="•"/>
                <a:defRPr sz="1900"/>
              </a:pPr>
              <a:r>
                <a:t>Italian: B2 (CELI 3 Certificate)</a:t>
              </a:r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2" name="Title 1"/>
          <p:cNvSpPr txBox="1">
            <a:spLocks noGrp="1"/>
          </p:cNvSpPr>
          <p:nvPr>
            <p:ph type="title"/>
          </p:nvPr>
        </p:nvSpPr>
        <p:spPr>
          <a:xfrm>
            <a:off x="630935" y="256031"/>
            <a:ext cx="7879844" cy="1014985"/>
          </a:xfrm>
          <a:prstGeom prst="rect">
            <a:avLst/>
          </a:prstGeom>
        </p:spPr>
        <p:txBody>
          <a:bodyPr anchor="b"/>
          <a:lstStyle/>
          <a:p>
            <a:r>
              <a:t>Professional Experience</a:t>
            </a:r>
          </a:p>
        </p:txBody>
      </p:sp>
      <p:sp>
        <p:nvSpPr>
          <p:cNvPr id="143" name="Rectangle 10"/>
          <p:cNvSpPr/>
          <p:nvPr/>
        </p:nvSpPr>
        <p:spPr>
          <a:xfrm>
            <a:off x="649464" y="1634501"/>
            <a:ext cx="7838693" cy="18289"/>
          </a:xfrm>
          <a:prstGeom prst="rect">
            <a:avLst/>
          </a:prstGeom>
          <a:solidFill>
            <a:srgbClr val="D5D5D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4" name="Rectangle 12"/>
          <p:cNvSpPr/>
          <p:nvPr/>
        </p:nvSpPr>
        <p:spPr>
          <a:xfrm flipV="1">
            <a:off x="630936" y="1538175"/>
            <a:ext cx="1405093" cy="10981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54" name="Content Placeholder 2"/>
          <p:cNvGrpSpPr/>
          <p:nvPr/>
        </p:nvGrpSpPr>
        <p:grpSpPr>
          <a:xfrm>
            <a:off x="628650" y="1926796"/>
            <a:ext cx="7886700" cy="4356461"/>
            <a:chOff x="0" y="0"/>
            <a:chExt cx="7886700" cy="4356459"/>
          </a:xfrm>
        </p:grpSpPr>
        <p:sp>
          <p:nvSpPr>
            <p:cNvPr id="145" name="Rectángulo redondeado"/>
            <p:cNvSpPr/>
            <p:nvPr/>
          </p:nvSpPr>
          <p:spPr>
            <a:xfrm>
              <a:off x="0" y="0"/>
              <a:ext cx="7886700" cy="1244703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46" name="Cuadrado"/>
            <p:cNvSpPr/>
            <p:nvPr/>
          </p:nvSpPr>
          <p:spPr>
            <a:xfrm>
              <a:off x="376522" y="280058"/>
              <a:ext cx="684587" cy="684587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47" name="School Psychologist at Special and Public Primary Schools in Kallithea &amp; Nea Smyrni (2020–Present)"/>
            <p:cNvSpPr txBox="1"/>
            <p:nvPr/>
          </p:nvSpPr>
          <p:spPr>
            <a:xfrm>
              <a:off x="1437631" y="171006"/>
              <a:ext cx="6449069" cy="9026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31730" tIns="131730" rIns="131730" bIns="131730" numCol="1" anchor="ctr">
              <a:spAutoFit/>
            </a:bodyPr>
            <a:lstStyle>
              <a:lvl1pPr defTabSz="1066800">
                <a:lnSpc>
                  <a:spcPct val="90000"/>
                </a:lnSpc>
                <a:spcBef>
                  <a:spcPts val="1000"/>
                </a:spcBef>
                <a:defRPr sz="2400"/>
              </a:lvl1pPr>
            </a:lstStyle>
            <a:p>
              <a:r>
                <a:t>School Psychologist at Special and Public Primary Schools in Kallithea &amp; Nea Smyrni (2020–Present)</a:t>
              </a:r>
            </a:p>
          </p:txBody>
        </p:sp>
        <p:sp>
          <p:nvSpPr>
            <p:cNvPr id="148" name="Rectángulo redondeado"/>
            <p:cNvSpPr/>
            <p:nvPr/>
          </p:nvSpPr>
          <p:spPr>
            <a:xfrm>
              <a:off x="0" y="1555879"/>
              <a:ext cx="7886700" cy="1244703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49" name="Cuadrado"/>
            <p:cNvSpPr/>
            <p:nvPr/>
          </p:nvSpPr>
          <p:spPr>
            <a:xfrm>
              <a:off x="376522" y="1835936"/>
              <a:ext cx="684587" cy="684587"/>
            </a:xfrm>
            <a:prstGeom prst="rect">
              <a:avLst/>
            </a:prstGeom>
            <a:blipFill rotWithShape="1">
              <a:blip r:embed="rId3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50" name="Internships at 1st KEDASY D’ Athens, Institute of Mental Health, and Arsakeia Schools"/>
            <p:cNvSpPr txBox="1"/>
            <p:nvPr/>
          </p:nvSpPr>
          <p:spPr>
            <a:xfrm>
              <a:off x="1437631" y="1726885"/>
              <a:ext cx="6449069" cy="9026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31730" tIns="131730" rIns="131730" bIns="131730" numCol="1" anchor="ctr">
              <a:spAutoFit/>
            </a:bodyPr>
            <a:lstStyle>
              <a:lvl1pPr defTabSz="1066800">
                <a:lnSpc>
                  <a:spcPct val="90000"/>
                </a:lnSpc>
                <a:spcBef>
                  <a:spcPts val="1000"/>
                </a:spcBef>
                <a:defRPr sz="2400"/>
              </a:lvl1pPr>
            </a:lstStyle>
            <a:p>
              <a:r>
                <a:t>Internships at 1st KEDASY D’ Athens, Institute of Mental Health, and Arsakeia Schools</a:t>
              </a:r>
            </a:p>
          </p:txBody>
        </p:sp>
        <p:sp>
          <p:nvSpPr>
            <p:cNvPr id="151" name="Rectángulo redondeado"/>
            <p:cNvSpPr/>
            <p:nvPr/>
          </p:nvSpPr>
          <p:spPr>
            <a:xfrm>
              <a:off x="0" y="3111757"/>
              <a:ext cx="7886700" cy="1244703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52" name="Cuadrado"/>
            <p:cNvSpPr/>
            <p:nvPr/>
          </p:nvSpPr>
          <p:spPr>
            <a:xfrm>
              <a:off x="376522" y="3391815"/>
              <a:ext cx="684587" cy="684587"/>
            </a:xfrm>
            <a:prstGeom prst="rect">
              <a:avLst/>
            </a:prstGeom>
            <a:blipFill rotWithShape="1">
              <a:blip r:embed="rId4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53" name="Receptionist at Ilaria Hotel, Zakynthos (seasonal 2017–2023)"/>
            <p:cNvSpPr txBox="1"/>
            <p:nvPr/>
          </p:nvSpPr>
          <p:spPr>
            <a:xfrm>
              <a:off x="1437631" y="3282764"/>
              <a:ext cx="6449069" cy="9026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31730" tIns="131730" rIns="131730" bIns="131730" numCol="1" anchor="ctr">
              <a:spAutoFit/>
            </a:bodyPr>
            <a:lstStyle>
              <a:lvl1pPr defTabSz="1066800">
                <a:lnSpc>
                  <a:spcPct val="90000"/>
                </a:lnSpc>
                <a:spcBef>
                  <a:spcPts val="1000"/>
                </a:spcBef>
                <a:defRPr sz="2400"/>
              </a:lvl1pPr>
            </a:lstStyle>
            <a:p>
              <a:r>
                <a:t>Receptionist at Ilaria Hotel, Zakynthos (seasonal 2017–2023)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7" name="Title 1"/>
          <p:cNvSpPr txBox="1">
            <a:spLocks noGrp="1"/>
          </p:cNvSpPr>
          <p:nvPr>
            <p:ph type="title"/>
          </p:nvPr>
        </p:nvSpPr>
        <p:spPr>
          <a:xfrm>
            <a:off x="630935" y="334644"/>
            <a:ext cx="7882130" cy="1076915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</a:lstStyle>
          <a:p>
            <a:r>
              <a:t>Academic Research Involvement</a:t>
            </a:r>
          </a:p>
        </p:txBody>
      </p:sp>
      <p:sp>
        <p:nvSpPr>
          <p:cNvPr id="158" name="Rectangle 10"/>
          <p:cNvSpPr/>
          <p:nvPr/>
        </p:nvSpPr>
        <p:spPr>
          <a:xfrm>
            <a:off x="632078" y="-1"/>
            <a:ext cx="7879844" cy="191388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9" name="Rectangle 12"/>
          <p:cNvSpPr/>
          <p:nvPr/>
        </p:nvSpPr>
        <p:spPr>
          <a:xfrm>
            <a:off x="630935" y="1512993"/>
            <a:ext cx="7879844" cy="18289"/>
          </a:xfrm>
          <a:prstGeom prst="rect">
            <a:avLst/>
          </a:prstGeom>
          <a:solidFill>
            <a:srgbClr val="D5D5D5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66" name="Content Placeholder 2"/>
          <p:cNvGrpSpPr/>
          <p:nvPr/>
        </p:nvGrpSpPr>
        <p:grpSpPr>
          <a:xfrm>
            <a:off x="629611" y="2879655"/>
            <a:ext cx="7877918" cy="2250834"/>
            <a:chOff x="0" y="0"/>
            <a:chExt cx="7877917" cy="2250832"/>
          </a:xfrm>
        </p:grpSpPr>
        <p:grpSp>
          <p:nvGrpSpPr>
            <p:cNvPr id="162" name="Agrupar"/>
            <p:cNvGrpSpPr/>
            <p:nvPr/>
          </p:nvGrpSpPr>
          <p:grpSpPr>
            <a:xfrm>
              <a:off x="0" y="0"/>
              <a:ext cx="3751389" cy="2250833"/>
              <a:chOff x="0" y="0"/>
              <a:chExt cx="3751388" cy="2250832"/>
            </a:xfrm>
          </p:grpSpPr>
          <p:sp>
            <p:nvSpPr>
              <p:cNvPr id="160" name="Rectángulo"/>
              <p:cNvSpPr/>
              <p:nvPr/>
            </p:nvSpPr>
            <p:spPr>
              <a:xfrm>
                <a:off x="-1" y="0"/>
                <a:ext cx="3751390" cy="2250833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1" name="Holistic Approach to Gifted Students' Needs (2020–2021)"/>
              <p:cNvSpPr txBox="1"/>
              <p:nvPr/>
            </p:nvSpPr>
            <p:spPr>
              <a:xfrm>
                <a:off x="0" y="425140"/>
                <a:ext cx="3751389" cy="1400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algn="ctr"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Holistic Approach to Gifted Students' Needs (2020–2021)</a:t>
                </a:r>
              </a:p>
            </p:txBody>
          </p:sp>
        </p:grpSp>
        <p:grpSp>
          <p:nvGrpSpPr>
            <p:cNvPr id="165" name="Agrupar"/>
            <p:cNvGrpSpPr/>
            <p:nvPr/>
          </p:nvGrpSpPr>
          <p:grpSpPr>
            <a:xfrm>
              <a:off x="4126529" y="0"/>
              <a:ext cx="3751389" cy="2250833"/>
              <a:chOff x="0" y="0"/>
              <a:chExt cx="3751388" cy="2250832"/>
            </a:xfrm>
          </p:grpSpPr>
          <p:sp>
            <p:nvSpPr>
              <p:cNvPr id="163" name="Rectángulo"/>
              <p:cNvSpPr/>
              <p:nvPr/>
            </p:nvSpPr>
            <p:spPr>
              <a:xfrm>
                <a:off x="-1" y="0"/>
                <a:ext cx="3751390" cy="2250833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28905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4" name="Active Citizenship and EU Youth Policy: Horizon 2020 Project (CATCH EyoU, 2016–2017)"/>
              <p:cNvSpPr txBox="1"/>
              <p:nvPr/>
            </p:nvSpPr>
            <p:spPr>
              <a:xfrm>
                <a:off x="0" y="16961"/>
                <a:ext cx="3751389" cy="221691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10489" tIns="110489" rIns="110489" bIns="110489" numCol="1" anchor="ctr">
                <a:spAutoFit/>
              </a:bodyPr>
              <a:lstStyle>
                <a:lvl1pPr algn="ctr" defTabSz="1289050">
                  <a:lnSpc>
                    <a:spcPct val="90000"/>
                  </a:lnSpc>
                  <a:spcBef>
                    <a:spcPts val="1200"/>
                  </a:spcBef>
                  <a:defRPr sz="2900">
                    <a:solidFill>
                      <a:srgbClr val="FFFFFF"/>
                    </a:solidFill>
                  </a:defRPr>
                </a:lvl1pPr>
              </a:lstStyle>
              <a:p>
                <a:r>
                  <a:t>Active Citizenship and EU Youth Policy: Horizon 2020 Project (CATCH EyoU, 2016–2017)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 7"/>
          <p:cNvSpPr/>
          <p:nvPr/>
        </p:nvSpPr>
        <p:spPr>
          <a:xfrm>
            <a:off x="2285" y="0"/>
            <a:ext cx="9141716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9" name="Freeform: Shape 9"/>
          <p:cNvSpPr/>
          <p:nvPr/>
        </p:nvSpPr>
        <p:spPr>
          <a:xfrm>
            <a:off x="0" y="0"/>
            <a:ext cx="3125454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1712" y="0"/>
                </a:lnTo>
                <a:lnTo>
                  <a:pt x="12377" y="259"/>
                </a:lnTo>
                <a:cubicBezTo>
                  <a:pt x="17941" y="2543"/>
                  <a:pt x="21600" y="6412"/>
                  <a:pt x="21600" y="10800"/>
                </a:cubicBezTo>
                <a:cubicBezTo>
                  <a:pt x="21600" y="15188"/>
                  <a:pt x="17941" y="19057"/>
                  <a:pt x="12377" y="21341"/>
                </a:cubicBezTo>
                <a:lnTo>
                  <a:pt x="11712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0" name="Τίτλος 1"/>
          <p:cNvSpPr txBox="1">
            <a:spLocks noGrp="1"/>
          </p:cNvSpPr>
          <p:nvPr>
            <p:ph type="title"/>
          </p:nvPr>
        </p:nvSpPr>
        <p:spPr>
          <a:xfrm>
            <a:off x="515125" y="1153572"/>
            <a:ext cx="2400301" cy="4461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PhD Topic</a:t>
            </a:r>
          </a:p>
        </p:txBody>
      </p:sp>
      <p:sp>
        <p:nvSpPr>
          <p:cNvPr id="171" name="Arc 11"/>
          <p:cNvSpPr/>
          <p:nvPr/>
        </p:nvSpPr>
        <p:spPr>
          <a:xfrm flipV="1">
            <a:off x="7194088" y="4497194"/>
            <a:ext cx="1531289" cy="2041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9671"/>
                  <a:pt x="21600" y="21600"/>
                </a:cubicBezTo>
              </a:path>
            </a:pathLst>
          </a:custGeom>
          <a:ln w="127000" cap="rnd">
            <a:solidFill>
              <a:schemeClr val="accent4"/>
            </a:solidFill>
            <a:prstDash val="dash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172" name="Θέση περιεχομένου 2"/>
          <p:cNvSpPr txBox="1">
            <a:spLocks noGrp="1"/>
          </p:cNvSpPr>
          <p:nvPr>
            <p:ph type="body" idx="1"/>
          </p:nvPr>
        </p:nvSpPr>
        <p:spPr>
          <a:xfrm>
            <a:off x="3335480" y="591343"/>
            <a:ext cx="5179869" cy="5585621"/>
          </a:xfrm>
          <a:prstGeom prst="rect">
            <a:avLst/>
          </a:prstGeom>
        </p:spPr>
        <p:txBody>
          <a:bodyPr anchor="ctr"/>
          <a:lstStyle/>
          <a:p>
            <a:r>
              <a:t>Fostering Multimodal Digital Literacy for Inclusive and Intercultural Learning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8"/>
          <p:cNvSpPr/>
          <p:nvPr/>
        </p:nvSpPr>
        <p:spPr>
          <a:xfrm>
            <a:off x="-1" y="0"/>
            <a:ext cx="9141716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5" name="Freeform: Shape 10"/>
          <p:cNvSpPr/>
          <p:nvPr/>
        </p:nvSpPr>
        <p:spPr>
          <a:xfrm>
            <a:off x="-1" y="0"/>
            <a:ext cx="3912770" cy="3994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5" h="21475" extrusionOk="0">
                <a:moveTo>
                  <a:pt x="8004" y="20361"/>
                </a:moveTo>
                <a:lnTo>
                  <a:pt x="7991" y="20375"/>
                </a:lnTo>
                <a:lnTo>
                  <a:pt x="8011" y="20364"/>
                </a:lnTo>
                <a:cubicBezTo>
                  <a:pt x="8011" y="20364"/>
                  <a:pt x="8008" y="20359"/>
                  <a:pt x="8004" y="20361"/>
                </a:cubicBezTo>
                <a:close/>
                <a:moveTo>
                  <a:pt x="0" y="0"/>
                </a:moveTo>
                <a:lnTo>
                  <a:pt x="20699" y="0"/>
                </a:lnTo>
                <a:lnTo>
                  <a:pt x="20762" y="825"/>
                </a:lnTo>
                <a:cubicBezTo>
                  <a:pt x="20786" y="1293"/>
                  <a:pt x="20800" y="1763"/>
                  <a:pt x="20801" y="2235"/>
                </a:cubicBezTo>
                <a:cubicBezTo>
                  <a:pt x="20809" y="4966"/>
                  <a:pt x="20404" y="7575"/>
                  <a:pt x="19482" y="10037"/>
                </a:cubicBezTo>
                <a:cubicBezTo>
                  <a:pt x="18652" y="12258"/>
                  <a:pt x="17482" y="14135"/>
                  <a:pt x="16076" y="15797"/>
                </a:cubicBezTo>
                <a:cubicBezTo>
                  <a:pt x="16139" y="15760"/>
                  <a:pt x="16193" y="15705"/>
                  <a:pt x="16237" y="15636"/>
                </a:cubicBezTo>
                <a:cubicBezTo>
                  <a:pt x="17253" y="14520"/>
                  <a:pt x="18139" y="13216"/>
                  <a:pt x="18866" y="11765"/>
                </a:cubicBezTo>
                <a:cubicBezTo>
                  <a:pt x="20439" y="8647"/>
                  <a:pt x="21268" y="5243"/>
                  <a:pt x="21158" y="1489"/>
                </a:cubicBezTo>
                <a:cubicBezTo>
                  <a:pt x="21147" y="1044"/>
                  <a:pt x="21118" y="601"/>
                  <a:pt x="21073" y="162"/>
                </a:cubicBezTo>
                <a:lnTo>
                  <a:pt x="21050" y="0"/>
                </a:lnTo>
                <a:lnTo>
                  <a:pt x="21332" y="0"/>
                </a:lnTo>
                <a:lnTo>
                  <a:pt x="21379" y="355"/>
                </a:lnTo>
                <a:cubicBezTo>
                  <a:pt x="21600" y="2670"/>
                  <a:pt x="21386" y="5006"/>
                  <a:pt x="20813" y="7355"/>
                </a:cubicBezTo>
                <a:cubicBezTo>
                  <a:pt x="20047" y="10504"/>
                  <a:pt x="18697" y="13178"/>
                  <a:pt x="16855" y="15433"/>
                </a:cubicBezTo>
                <a:cubicBezTo>
                  <a:pt x="16510" y="15856"/>
                  <a:pt x="16146" y="16248"/>
                  <a:pt x="15771" y="16623"/>
                </a:cubicBezTo>
                <a:cubicBezTo>
                  <a:pt x="15396" y="16998"/>
                  <a:pt x="15012" y="17340"/>
                  <a:pt x="14550" y="17725"/>
                </a:cubicBezTo>
                <a:cubicBezTo>
                  <a:pt x="14101" y="18131"/>
                  <a:pt x="13530" y="18440"/>
                  <a:pt x="12956" y="18737"/>
                </a:cubicBezTo>
                <a:cubicBezTo>
                  <a:pt x="11232" y="19629"/>
                  <a:pt x="9472" y="20369"/>
                  <a:pt x="7655" y="20863"/>
                </a:cubicBezTo>
                <a:cubicBezTo>
                  <a:pt x="5908" y="21339"/>
                  <a:pt x="4147" y="21600"/>
                  <a:pt x="2360" y="21416"/>
                </a:cubicBezTo>
                <a:cubicBezTo>
                  <a:pt x="1708" y="21349"/>
                  <a:pt x="1068" y="21223"/>
                  <a:pt x="446" y="21013"/>
                </a:cubicBezTo>
                <a:lnTo>
                  <a:pt x="0" y="20841"/>
                </a:lnTo>
                <a:lnTo>
                  <a:pt x="0" y="20444"/>
                </a:lnTo>
                <a:lnTo>
                  <a:pt x="152" y="20514"/>
                </a:lnTo>
                <a:cubicBezTo>
                  <a:pt x="849" y="20791"/>
                  <a:pt x="1572" y="20952"/>
                  <a:pt x="2311" y="21034"/>
                </a:cubicBezTo>
                <a:cubicBezTo>
                  <a:pt x="3862" y="21207"/>
                  <a:pt x="5397" y="21023"/>
                  <a:pt x="6925" y="20667"/>
                </a:cubicBezTo>
                <a:cubicBezTo>
                  <a:pt x="7094" y="20628"/>
                  <a:pt x="7262" y="20586"/>
                  <a:pt x="7431" y="20541"/>
                </a:cubicBezTo>
                <a:cubicBezTo>
                  <a:pt x="7590" y="20499"/>
                  <a:pt x="7748" y="20451"/>
                  <a:pt x="7907" y="20405"/>
                </a:cubicBezTo>
                <a:cubicBezTo>
                  <a:pt x="6982" y="20570"/>
                  <a:pt x="6050" y="20662"/>
                  <a:pt x="5117" y="20678"/>
                </a:cubicBezTo>
                <a:cubicBezTo>
                  <a:pt x="3452" y="20692"/>
                  <a:pt x="1824" y="20429"/>
                  <a:pt x="259" y="19719"/>
                </a:cubicBezTo>
                <a:lnTo>
                  <a:pt x="0" y="19591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6" name="Title 1"/>
          <p:cNvSpPr txBox="1">
            <a:spLocks noGrp="1"/>
          </p:cNvSpPr>
          <p:nvPr>
            <p:ph type="title"/>
          </p:nvPr>
        </p:nvSpPr>
        <p:spPr>
          <a:xfrm>
            <a:off x="628650" y="673770"/>
            <a:ext cx="2415246" cy="2027228"/>
          </a:xfrm>
          <a:prstGeom prst="rect">
            <a:avLst/>
          </a:prstGeom>
        </p:spPr>
        <p:txBody>
          <a:bodyPr anchor="t"/>
          <a:lstStyle>
            <a:lvl1pPr>
              <a:lnSpc>
                <a:spcPct val="90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t>Background and Current Status</a:t>
            </a:r>
          </a:p>
        </p:txBody>
      </p:sp>
      <p:grpSp>
        <p:nvGrpSpPr>
          <p:cNvPr id="186" name="Content Placeholder 2"/>
          <p:cNvGrpSpPr/>
          <p:nvPr/>
        </p:nvGrpSpPr>
        <p:grpSpPr>
          <a:xfrm>
            <a:off x="4916734" y="541831"/>
            <a:ext cx="2838884" cy="5709303"/>
            <a:chOff x="0" y="0"/>
            <a:chExt cx="2838883" cy="5709302"/>
          </a:xfrm>
        </p:grpSpPr>
        <p:grpSp>
          <p:nvGrpSpPr>
            <p:cNvPr id="179" name="Agrupar"/>
            <p:cNvGrpSpPr/>
            <p:nvPr/>
          </p:nvGrpSpPr>
          <p:grpSpPr>
            <a:xfrm>
              <a:off x="0" y="0"/>
              <a:ext cx="2838884" cy="1703330"/>
              <a:chOff x="0" y="0"/>
              <a:chExt cx="2838883" cy="1703329"/>
            </a:xfrm>
          </p:grpSpPr>
          <p:sp>
            <p:nvSpPr>
              <p:cNvPr id="177" name="Rectángulo"/>
              <p:cNvSpPr/>
              <p:nvPr/>
            </p:nvSpPr>
            <p:spPr>
              <a:xfrm>
                <a:off x="-1" y="0"/>
                <a:ext cx="2838885" cy="1703330"/>
              </a:xfrm>
              <a:prstGeom prst="rect">
                <a:avLst/>
              </a:prstGeom>
              <a:solidFill>
                <a:schemeClr val="accent2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9779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8" name="In the knowledge society, education increasingly relies on digital technologies."/>
              <p:cNvSpPr txBox="1"/>
              <p:nvPr/>
            </p:nvSpPr>
            <p:spPr>
              <a:xfrm>
                <a:off x="0" y="131567"/>
                <a:ext cx="2838883" cy="14401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83819" tIns="83819" rIns="83819" bIns="83819" numCol="1" anchor="ctr">
                <a:spAutoFit/>
              </a:bodyPr>
              <a:lstStyle>
                <a:lvl1pPr algn="ctr" defTabSz="977900">
                  <a:lnSpc>
                    <a:spcPct val="90000"/>
                  </a:lnSpc>
                  <a:spcBef>
                    <a:spcPts val="900"/>
                  </a:spcBef>
                  <a:defRPr sz="2200">
                    <a:solidFill>
                      <a:srgbClr val="FFFFFF"/>
                    </a:solidFill>
                  </a:defRPr>
                </a:lvl1pPr>
              </a:lstStyle>
              <a:p>
                <a:r>
                  <a:t>In the knowledge society, education increasingly relies on digital technologies. </a:t>
                </a:r>
              </a:p>
            </p:txBody>
          </p:sp>
        </p:grpSp>
        <p:grpSp>
          <p:nvGrpSpPr>
            <p:cNvPr id="182" name="Agrupar"/>
            <p:cNvGrpSpPr/>
            <p:nvPr/>
          </p:nvGrpSpPr>
          <p:grpSpPr>
            <a:xfrm>
              <a:off x="0" y="1955683"/>
              <a:ext cx="2838884" cy="1766402"/>
              <a:chOff x="0" y="0"/>
              <a:chExt cx="2838883" cy="1766401"/>
            </a:xfrm>
          </p:grpSpPr>
          <p:sp>
            <p:nvSpPr>
              <p:cNvPr id="180" name="Rectángulo"/>
              <p:cNvSpPr/>
              <p:nvPr/>
            </p:nvSpPr>
            <p:spPr>
              <a:xfrm>
                <a:off x="0" y="31535"/>
                <a:ext cx="2838884" cy="1703331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9779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1" name="Hybrid and online settings demand multimodal literacies and inclusive pedagogies."/>
              <p:cNvSpPr txBox="1"/>
              <p:nvPr/>
            </p:nvSpPr>
            <p:spPr>
              <a:xfrm>
                <a:off x="0" y="-1"/>
                <a:ext cx="2838883" cy="176640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83819" tIns="83819" rIns="83819" bIns="83819" numCol="1" anchor="ctr">
                <a:spAutoFit/>
              </a:bodyPr>
              <a:lstStyle>
                <a:lvl1pPr algn="ctr" defTabSz="977900">
                  <a:lnSpc>
                    <a:spcPct val="90000"/>
                  </a:lnSpc>
                  <a:spcBef>
                    <a:spcPts val="900"/>
                  </a:spcBef>
                  <a:defRPr sz="2200">
                    <a:solidFill>
                      <a:srgbClr val="FFFFFF"/>
                    </a:solidFill>
                  </a:defRPr>
                </a:lvl1pPr>
              </a:lstStyle>
              <a:p>
                <a:r>
                  <a:t>Hybrid and online settings demand multimodal literacies and inclusive pedagogies. </a:t>
                </a:r>
              </a:p>
            </p:txBody>
          </p:sp>
        </p:grpSp>
        <p:grpSp>
          <p:nvGrpSpPr>
            <p:cNvPr id="185" name="Agrupar"/>
            <p:cNvGrpSpPr/>
            <p:nvPr/>
          </p:nvGrpSpPr>
          <p:grpSpPr>
            <a:xfrm>
              <a:off x="0" y="3942901"/>
              <a:ext cx="2838884" cy="1766402"/>
              <a:chOff x="0" y="0"/>
              <a:chExt cx="2838883" cy="1766401"/>
            </a:xfrm>
          </p:grpSpPr>
          <p:sp>
            <p:nvSpPr>
              <p:cNvPr id="183" name="Rectángulo"/>
              <p:cNvSpPr/>
              <p:nvPr/>
            </p:nvSpPr>
            <p:spPr>
              <a:xfrm>
                <a:off x="0" y="31535"/>
                <a:ext cx="2838884" cy="1703331"/>
              </a:xfrm>
              <a:prstGeom prst="rect">
                <a:avLst/>
              </a:prstGeom>
              <a:solidFill>
                <a:schemeClr val="accent4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977900">
                  <a:lnSpc>
                    <a:spcPct val="90000"/>
                  </a:lnSpc>
                  <a:spcBef>
                    <a:spcPts val="13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4" name="Digital transformation offers access and flexibility but may widen equity gaps if not well implemented."/>
              <p:cNvSpPr txBox="1"/>
              <p:nvPr/>
            </p:nvSpPr>
            <p:spPr>
              <a:xfrm>
                <a:off x="0" y="-1"/>
                <a:ext cx="2838883" cy="176640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83819" tIns="83819" rIns="83819" bIns="83819" numCol="1" anchor="ctr">
                <a:spAutoFit/>
              </a:bodyPr>
              <a:lstStyle>
                <a:lvl1pPr algn="ctr" defTabSz="977900">
                  <a:lnSpc>
                    <a:spcPct val="90000"/>
                  </a:lnSpc>
                  <a:spcBef>
                    <a:spcPts val="900"/>
                  </a:spcBef>
                  <a:defRPr sz="2200">
                    <a:solidFill>
                      <a:srgbClr val="FFFFFF"/>
                    </a:solidFill>
                  </a:defRPr>
                </a:lvl1pPr>
              </a:lstStyle>
              <a:p>
                <a:r>
                  <a:t>Digital transformation offers access and flexibility but may widen equity gaps if not well implemented. 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9" name="Title 1"/>
          <p:cNvSpPr txBox="1">
            <a:spLocks noGrp="1"/>
          </p:cNvSpPr>
          <p:nvPr>
            <p:ph type="title"/>
          </p:nvPr>
        </p:nvSpPr>
        <p:spPr>
          <a:xfrm>
            <a:off x="630935" y="256031"/>
            <a:ext cx="7879844" cy="1014985"/>
          </a:xfrm>
          <a:prstGeom prst="rect">
            <a:avLst/>
          </a:prstGeom>
        </p:spPr>
        <p:txBody>
          <a:bodyPr anchor="b"/>
          <a:lstStyle/>
          <a:p>
            <a:r>
              <a:t>Research Objectives</a:t>
            </a:r>
          </a:p>
        </p:txBody>
      </p:sp>
      <p:sp>
        <p:nvSpPr>
          <p:cNvPr id="190" name="Rectangle 10"/>
          <p:cNvSpPr/>
          <p:nvPr/>
        </p:nvSpPr>
        <p:spPr>
          <a:xfrm>
            <a:off x="649464" y="1634501"/>
            <a:ext cx="7838693" cy="18289"/>
          </a:xfrm>
          <a:prstGeom prst="rect">
            <a:avLst/>
          </a:prstGeom>
          <a:solidFill>
            <a:srgbClr val="D5D5D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1" name="Rectangle 12"/>
          <p:cNvSpPr/>
          <p:nvPr/>
        </p:nvSpPr>
        <p:spPr>
          <a:xfrm flipV="1">
            <a:off x="630936" y="1538175"/>
            <a:ext cx="1405093" cy="10981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04" name="Content Placeholder 2"/>
          <p:cNvGrpSpPr/>
          <p:nvPr/>
        </p:nvGrpSpPr>
        <p:grpSpPr>
          <a:xfrm>
            <a:off x="628650" y="1928073"/>
            <a:ext cx="7886700" cy="4353907"/>
            <a:chOff x="0" y="0"/>
            <a:chExt cx="7886700" cy="4353905"/>
          </a:xfrm>
        </p:grpSpPr>
        <p:sp>
          <p:nvSpPr>
            <p:cNvPr id="192" name="Rectángulo redondeado"/>
            <p:cNvSpPr/>
            <p:nvPr/>
          </p:nvSpPr>
          <p:spPr>
            <a:xfrm>
              <a:off x="0" y="0"/>
              <a:ext cx="7886700" cy="916612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93" name="Cuadrado"/>
            <p:cNvSpPr/>
            <p:nvPr/>
          </p:nvSpPr>
          <p:spPr>
            <a:xfrm>
              <a:off x="277275" y="206237"/>
              <a:ext cx="504137" cy="504137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94" name="1. Examine how multimodal digital literacy supports inclusive teaching."/>
            <p:cNvSpPr txBox="1"/>
            <p:nvPr/>
          </p:nvSpPr>
          <p:spPr>
            <a:xfrm>
              <a:off x="1058685" y="51226"/>
              <a:ext cx="6828014" cy="8141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7008" tIns="97008" rIns="97008" bIns="97008" numCol="1" anchor="ctr">
              <a:spAutoFit/>
            </a:bodyPr>
            <a:lstStyle>
              <a:lvl1pPr defTabSz="977900">
                <a:lnSpc>
                  <a:spcPct val="90000"/>
                </a:lnSpc>
                <a:spcBef>
                  <a:spcPts val="900"/>
                </a:spcBef>
                <a:defRPr sz="2200"/>
              </a:lvl1pPr>
            </a:lstStyle>
            <a:p>
              <a:r>
                <a:t>1. Examine how multimodal digital literacy supports inclusive teaching.</a:t>
              </a:r>
            </a:p>
          </p:txBody>
        </p:sp>
        <p:sp>
          <p:nvSpPr>
            <p:cNvPr id="195" name="Rectángulo redondeado"/>
            <p:cNvSpPr/>
            <p:nvPr/>
          </p:nvSpPr>
          <p:spPr>
            <a:xfrm>
              <a:off x="0" y="1145764"/>
              <a:ext cx="7886700" cy="916612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96" name="Cuadrado"/>
            <p:cNvSpPr/>
            <p:nvPr/>
          </p:nvSpPr>
          <p:spPr>
            <a:xfrm>
              <a:off x="277275" y="1352002"/>
              <a:ext cx="504137" cy="504137"/>
            </a:xfrm>
            <a:prstGeom prst="rect">
              <a:avLst/>
            </a:prstGeom>
            <a:blipFill rotWithShape="1">
              <a:blip r:embed="rId3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97" name="2. Assess digital transformation’s role in promoting intercultural awareness."/>
            <p:cNvSpPr txBox="1"/>
            <p:nvPr/>
          </p:nvSpPr>
          <p:spPr>
            <a:xfrm>
              <a:off x="1058685" y="1196991"/>
              <a:ext cx="6828014" cy="8141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7008" tIns="97008" rIns="97008" bIns="97008" numCol="1" anchor="ctr">
              <a:spAutoFit/>
            </a:bodyPr>
            <a:lstStyle>
              <a:lvl1pPr defTabSz="977900">
                <a:lnSpc>
                  <a:spcPct val="90000"/>
                </a:lnSpc>
                <a:spcBef>
                  <a:spcPts val="900"/>
                </a:spcBef>
                <a:defRPr sz="2200"/>
              </a:lvl1pPr>
            </a:lstStyle>
            <a:p>
              <a:r>
                <a:t>2. Assess digital transformation’s role in promoting intercultural awareness.</a:t>
              </a:r>
            </a:p>
          </p:txBody>
        </p:sp>
        <p:sp>
          <p:nvSpPr>
            <p:cNvPr id="198" name="Rectángulo redondeado"/>
            <p:cNvSpPr/>
            <p:nvPr/>
          </p:nvSpPr>
          <p:spPr>
            <a:xfrm>
              <a:off x="0" y="2291529"/>
              <a:ext cx="7886700" cy="916612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199" name="Cuadrado"/>
            <p:cNvSpPr/>
            <p:nvPr/>
          </p:nvSpPr>
          <p:spPr>
            <a:xfrm>
              <a:off x="277275" y="2497767"/>
              <a:ext cx="504137" cy="504137"/>
            </a:xfrm>
            <a:prstGeom prst="rect">
              <a:avLst/>
            </a:prstGeom>
            <a:blipFill rotWithShape="1">
              <a:blip r:embed="rId4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00" name="3. Develop tools for evaluating inclusion in digital environments."/>
            <p:cNvSpPr txBox="1"/>
            <p:nvPr/>
          </p:nvSpPr>
          <p:spPr>
            <a:xfrm>
              <a:off x="1058685" y="2342756"/>
              <a:ext cx="6828014" cy="8141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7008" tIns="97008" rIns="97008" bIns="97008" numCol="1" anchor="ctr">
              <a:spAutoFit/>
            </a:bodyPr>
            <a:lstStyle>
              <a:lvl1pPr defTabSz="977900">
                <a:lnSpc>
                  <a:spcPct val="90000"/>
                </a:lnSpc>
                <a:spcBef>
                  <a:spcPts val="900"/>
                </a:spcBef>
                <a:defRPr sz="2200"/>
              </a:lvl1pPr>
            </a:lstStyle>
            <a:p>
              <a:r>
                <a:t>3. Develop tools for evaluating inclusion in digital environments.</a:t>
              </a:r>
            </a:p>
          </p:txBody>
        </p:sp>
        <p:sp>
          <p:nvSpPr>
            <p:cNvPr id="201" name="Rectángulo redondeado"/>
            <p:cNvSpPr/>
            <p:nvPr/>
          </p:nvSpPr>
          <p:spPr>
            <a:xfrm>
              <a:off x="0" y="3437294"/>
              <a:ext cx="7886700" cy="916612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02" name="Cuadrado"/>
            <p:cNvSpPr/>
            <p:nvPr/>
          </p:nvSpPr>
          <p:spPr>
            <a:xfrm>
              <a:off x="277275" y="3643533"/>
              <a:ext cx="504137" cy="504137"/>
            </a:xfrm>
            <a:prstGeom prst="rect">
              <a:avLst/>
            </a:prstGeom>
            <a:blipFill rotWithShape="1">
              <a:blip r:embed="rId5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sz="3200"/>
              </a:pPr>
              <a:endParaRPr/>
            </a:p>
          </p:txBody>
        </p:sp>
        <p:sp>
          <p:nvSpPr>
            <p:cNvPr id="203" name="4. Propose a framework for inclusive multimodal pedagogies."/>
            <p:cNvSpPr txBox="1"/>
            <p:nvPr/>
          </p:nvSpPr>
          <p:spPr>
            <a:xfrm>
              <a:off x="1058685" y="3488521"/>
              <a:ext cx="6828014" cy="8141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97008" tIns="97008" rIns="97008" bIns="97008" numCol="1" anchor="ctr">
              <a:spAutoFit/>
            </a:bodyPr>
            <a:lstStyle>
              <a:lvl1pPr defTabSz="977900">
                <a:lnSpc>
                  <a:spcPct val="90000"/>
                </a:lnSpc>
                <a:spcBef>
                  <a:spcPts val="900"/>
                </a:spcBef>
                <a:defRPr sz="2200"/>
              </a:lvl1pPr>
            </a:lstStyle>
            <a:p>
              <a:r>
                <a:t>4. Propose a framework for inclusive multimodal pedagogies.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Presentación en pantalla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Fostering Multimodal Digital Literacy for Inclusive and Intercultural Learning</vt:lpstr>
      <vt:lpstr>Personal Information</vt:lpstr>
      <vt:lpstr>Education</vt:lpstr>
      <vt:lpstr>Certifications &amp; Skills</vt:lpstr>
      <vt:lpstr>Professional Experience</vt:lpstr>
      <vt:lpstr>Academic Research Involvement</vt:lpstr>
      <vt:lpstr>PhD Topic</vt:lpstr>
      <vt:lpstr>Background and Current Status</vt:lpstr>
      <vt:lpstr>Research Objectives</vt:lpstr>
      <vt:lpstr>Methodology, Hypotheses and Planning</vt:lpstr>
      <vt:lpstr>Planning</vt:lpstr>
      <vt:lpstr>Expected Impact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Ramón Ruiz</cp:lastModifiedBy>
  <cp:revision>1</cp:revision>
  <dcterms:modified xsi:type="dcterms:W3CDTF">2025-07-07T15:53:20Z</dcterms:modified>
</cp:coreProperties>
</file>